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 /><Relationship Id="rId12" Type="http://schemas.openxmlformats.org/officeDocument/2006/relationships/tableStyles" Target="tableStyles.xml" /><Relationship Id="rId1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AndObj" userDrawn="1">
  <p:cSld name="Заголовок, текст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sz="half" idx="1" hasCustomPrompt="0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Rectangle 4" hidden="0"/>
          <p:cNvSpPr>
            <a:spLocks noChangeArrowheads="1" noGrp="1"/>
          </p:cNvSpPr>
          <p:nvPr isPhoto="0" userDrawn="0">
            <p:ph type="dt" sz="half" idx="10" hasCustomPrompt="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 hidden="0"/>
          <p:cNvSpPr>
            <a:spLocks noChangeArrowheads="1" noGrp="1"/>
          </p:cNvSpPr>
          <p:nvPr isPhoto="0" userDrawn="0">
            <p:ph type="ftr" sz="quarter" idx="11" hasCustomPrompt="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 hidden="0"/>
          <p:cNvSpPr>
            <a:spLocks noChangeArrowheads="1" noGrp="1"/>
          </p:cNvSpPr>
          <p:nvPr isPhoto="0" userDrawn="0">
            <p:ph type="sldNum" sz="quarter" idx="12" hasCustomPrompt="0"/>
          </p:nvPr>
        </p:nvSpPr>
        <p:spPr bwMode="auto"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25A84-AA95-4C01-8C2B-A6E41565535E}" type="slidenum">
              <a:rPr lang="ru-RU">
                <a:solidFill>
                  <a:srgbClr val="000000"/>
                </a:solidFill>
              </a:rPr>
              <a:t/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4"/>
          <a:tile algn="tl" flip="none" sx="100000" sy="100000" tx="0" ty="0"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253A445-7FB6-464C-A0F6-C06599B28837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FDDBEB-50B3-4D3A-BA9C-9BA25B13D232}" type="slidenum">
              <a:rPr lang="ru-RU"/>
              <a:t/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Занятие </a:t>
            </a:r>
            <a:br>
              <a:rPr lang="ru-RU"/>
            </a:br>
            <a:r>
              <a:rPr lang="ru-RU"/>
              <a:t>по внеурочной деятельности </a:t>
            </a:r>
            <a:br>
              <a:rPr lang="ru-RU"/>
            </a:br>
            <a:r>
              <a:rPr lang="ru-RU"/>
              <a:t>«Физика в экспериментах»</a:t>
            </a:r>
            <a:endParaRPr lang="ru-RU"/>
          </a:p>
        </p:txBody>
      </p:sp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7 класс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4" name="Содержимое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214282" y="214290"/>
          <a:ext cx="8786874" cy="6473228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490250"/>
                <a:gridCol w="3724592"/>
                <a:gridCol w="714380"/>
                <a:gridCol w="3857652"/>
              </a:tblGrid>
              <a:tr h="584492"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оборудование</a:t>
                      </a:r>
                      <a:endParaRPr lang="ru-RU" sz="2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оборудование</a:t>
                      </a:r>
                      <a:endParaRPr lang="ru-RU" sz="2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915838"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датчик температур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варежка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термометр ртутный</a:t>
                      </a:r>
                      <a:endParaRPr/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весы электронные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стакан пустой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пипетка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стакан с водой</a:t>
                      </a:r>
                      <a:endParaRPr/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3506957"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весы электронные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весы рычажные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цилиндр алюминиевый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мензурка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стакан с водой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таблица плотностей твердых тел</a:t>
                      </a:r>
                      <a:endParaRPr/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мензурки с различными жидкостями (пресная вода, солёная вода, раствор медного купороса)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ареометры</a:t>
                      </a:r>
                      <a:endParaRPr/>
                    </a:p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таблица плотностей жидкостей</a:t>
                      </a:r>
                      <a:endParaRPr/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6146" name="Picture 2" descr="https://detkisuper.ru/wp-content/uploads/1/b/5/1b5bea28d865a7cb1be0a65da10ca9c3.jpeg" hidden="0"/>
          <p:cNvPicPr>
            <a:picLocks noChangeAspect="1" noChangeArrowheads="1"/>
          </p:cNvPicPr>
          <p:nvPr isPhoto="0" userDrawn="0"/>
        </p:nvPicPr>
        <p:blipFill>
          <a:blip r:embed="rId2"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6148" name="Picture 4" descr="https://fsd.multiurok.ru/html/2017/11/26/s_5a19e983126e5/img4.jpg" hidden="0"/>
          <p:cNvPicPr>
            <a:picLocks noChangeAspect="1" noChangeArrowheads="1"/>
          </p:cNvPicPr>
          <p:nvPr isPhoto="0" userDrawn="0"/>
        </p:nvPicPr>
        <p:blipFill>
          <a:blip r:embed="rId3"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Содержимое 3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57200" y="285728"/>
            <a:ext cx="8229600" cy="5840435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  <a:defRPr/>
            </a:pPr>
            <a:r>
              <a:rPr lang="ru-RU" sz="4600" b="1"/>
              <a:t>Взвешивание на электронных весах</a:t>
            </a:r>
            <a:r>
              <a:rPr lang="ru-RU" sz="4600"/>
              <a:t> </a:t>
            </a:r>
            <a:endParaRPr/>
          </a:p>
          <a:p>
            <a:pPr marL="514350" indent="-514350">
              <a:buNone/>
              <a:defRPr/>
            </a:pPr>
            <a:r>
              <a:rPr lang="ru-RU"/>
              <a:t>1. Установить весы на ровную неподвижную поверхность. </a:t>
            </a:r>
            <a:endParaRPr/>
          </a:p>
          <a:p>
            <a:pPr marL="514350" indent="-514350">
              <a:buNone/>
              <a:defRPr/>
            </a:pPr>
            <a:r>
              <a:rPr lang="ru-RU"/>
              <a:t>2. Поместить на чашку весов стаканчик для взвешивания. </a:t>
            </a:r>
            <a:endParaRPr/>
          </a:p>
          <a:p>
            <a:pPr>
              <a:buNone/>
              <a:defRPr/>
            </a:pPr>
            <a:r>
              <a:rPr lang="ru-RU"/>
              <a:t>3. Записать его массу или обнулить показания весов (нажатием клавиши «</a:t>
            </a:r>
            <a:r>
              <a:rPr lang="ru-RU"/>
              <a:t>Tare</a:t>
            </a:r>
            <a:r>
              <a:rPr lang="ru-RU"/>
              <a:t>»). </a:t>
            </a:r>
            <a:endParaRPr/>
          </a:p>
          <a:p>
            <a:pPr>
              <a:buNone/>
              <a:defRPr/>
            </a:pPr>
            <a:r>
              <a:rPr lang="ru-RU"/>
              <a:t>4. Снять стаканчик для взвешивания с чашки весов, поставить на лист чистой бумаги, насыпать в него взвешиваемое вещество и вновь поставить на чашку весов. Если масса вещества не соответствует заданной, то стаканчик с веществом вновь снять с чашки весов и добавить (или отобрать) необходимое количество вещества. Для взятия точной навески допускается добавлять на весах небольшое количество вещества маленьким шпателем. </a:t>
            </a:r>
            <a:endParaRPr/>
          </a:p>
          <a:p>
            <a:pPr>
              <a:buNone/>
              <a:defRPr/>
            </a:pPr>
            <a:r>
              <a:rPr lang="ru-RU"/>
              <a:t>5. После работы выключить весы, при необходимости осторожно протереть чашку весов мягкой тканью. 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457200" y="285728"/>
            <a:ext cx="8229600" cy="6215106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3600" b="1"/>
              <a:t>   Цена</a:t>
            </a:r>
            <a:r>
              <a:rPr lang="ru-RU" sz="3600"/>
              <a:t> </a:t>
            </a:r>
            <a:r>
              <a:rPr lang="ru-RU" sz="3600" b="1"/>
              <a:t>деления</a:t>
            </a:r>
            <a:r>
              <a:rPr lang="ru-RU" sz="3600"/>
              <a:t> – расстояние между двумя ближайшими штрихами шкалы прибора. Чтобы определить </a:t>
            </a:r>
            <a:r>
              <a:rPr lang="ru-RU" sz="3600" b="1"/>
              <a:t>цену</a:t>
            </a:r>
            <a:r>
              <a:rPr lang="ru-RU" sz="3600"/>
              <a:t> </a:t>
            </a:r>
            <a:r>
              <a:rPr lang="ru-RU" sz="3600" b="1"/>
              <a:t>деления</a:t>
            </a:r>
            <a:r>
              <a:rPr lang="ru-RU" sz="3600"/>
              <a:t>, нужно </a:t>
            </a:r>
            <a:r>
              <a:rPr lang="ru-RU" sz="3600" b="1"/>
              <a:t>найти</a:t>
            </a:r>
            <a:r>
              <a:rPr lang="ru-RU" sz="3600"/>
              <a:t> два ближайших штриха шкалы, около которых написаны числовые значения. Затем из большего значения вычесть меньшее и полученное число разделить на число </a:t>
            </a:r>
            <a:r>
              <a:rPr lang="ru-RU" sz="3600" b="1"/>
              <a:t>делений</a:t>
            </a:r>
            <a:r>
              <a:rPr lang="ru-RU" sz="3600"/>
              <a:t>, находящихся между ними.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746" name="Rectangle 2" hidden="0"/>
          <p:cNvSpPr>
            <a:spLocks noChangeArrowheads="1"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4000">
                <a:solidFill>
                  <a:schemeClr val="accent2"/>
                </a:solidFill>
              </a:rPr>
              <a:t>Правила измерения температуры</a:t>
            </a:r>
            <a:endParaRPr/>
          </a:p>
        </p:txBody>
      </p:sp>
      <p:sp>
        <p:nvSpPr>
          <p:cNvPr id="31747" name="Rectangle 4" hidden="0"/>
          <p:cNvSpPr>
            <a:spLocks noChangeArrowheads="1" noGrp="1"/>
          </p:cNvSpPr>
          <p:nvPr isPhoto="0" userDrawn="0">
            <p:ph type="body" sz="half" idx="1" hasCustomPrompt="0"/>
          </p:nvPr>
        </p:nvSpPr>
        <p:spPr bwMode="auto">
          <a:xfrm>
            <a:off x="457200" y="1196752"/>
            <a:ext cx="6059016" cy="4248473"/>
          </a:xfrm>
        </p:spPr>
        <p:txBody>
          <a:bodyPr/>
          <a:lstStyle/>
          <a:p>
            <a:pPr>
              <a:buFontTx/>
              <a:buNone/>
              <a:defRPr/>
            </a:pPr>
            <a:endParaRPr lang="ru-RU" sz="2400">
              <a:solidFill>
                <a:schemeClr val="bg1"/>
              </a:solidFill>
            </a:endParaRPr>
          </a:p>
          <a:p>
            <a:pPr>
              <a:buFontTx/>
              <a:buNone/>
              <a:defRPr/>
            </a:pPr>
            <a:r>
              <a:rPr lang="ru-RU" sz="2400">
                <a:solidFill>
                  <a:schemeClr val="accent2"/>
                </a:solidFill>
              </a:rPr>
              <a:t>1.  Необходимо время, чтобы температура термометра и измеряемого тела стали одинаковыми!!!</a:t>
            </a:r>
            <a:endParaRPr/>
          </a:p>
          <a:p>
            <a:pPr>
              <a:buNone/>
              <a:defRPr/>
            </a:pPr>
            <a:r>
              <a:rPr lang="ru-RU" sz="2400">
                <a:solidFill>
                  <a:schemeClr val="accent2"/>
                </a:solidFill>
              </a:rPr>
              <a:t>2. Термометр должен быть намного меньше тела, температуру которого мы измеряем !!!</a:t>
            </a:r>
            <a:endParaRPr/>
          </a:p>
          <a:p>
            <a:pPr>
              <a:buNone/>
              <a:defRPr/>
            </a:pPr>
            <a:r>
              <a:rPr lang="ru-RU" sz="2400">
                <a:solidFill>
                  <a:schemeClr val="accent2"/>
                </a:solidFill>
              </a:rPr>
              <a:t>3. Термометр нужно использовать по назначению !!!</a:t>
            </a:r>
            <a:endParaRPr/>
          </a:p>
          <a:p>
            <a:pPr>
              <a:buFontTx/>
              <a:buNone/>
              <a:defRPr/>
            </a:pPr>
            <a:r>
              <a:rPr lang="ru-RU" sz="2400">
                <a:solidFill>
                  <a:schemeClr val="accent2"/>
                </a:solidFill>
              </a:rPr>
              <a:t>4. Каждый термометр рассчитан на измерение температуры в определённых пределах !!!</a:t>
            </a:r>
            <a:endParaRPr/>
          </a:p>
        </p:txBody>
      </p:sp>
      <p:pic>
        <p:nvPicPr>
          <p:cNvPr id="6" name="Picture 4" descr="Копия {0642D6CF-ABFB-42D2-B4A5-EE6FCC61E1A7}" hidden="0"/>
          <p:cNvPicPr>
            <a:picLocks noChangeAspect="1" noChangeArrowheads="1" noGrp="1"/>
          </p:cNvPicPr>
          <p:nvPr isPhoto="0" userDrawn="0">
            <p:ph sz="half" idx="2" hasCustomPrompt="0"/>
          </p:nvPr>
        </p:nvPicPr>
        <p:blipFill>
          <a:blip r:embed="rId2"/>
          <a:srcRect l="-117" t="52" r="0" b="0"/>
          <a:stretch/>
        </p:blipFill>
        <p:spPr bwMode="auto">
          <a:xfrm>
            <a:off x="6444208" y="1340768"/>
            <a:ext cx="2242592" cy="4608511"/>
          </a:xfrm>
          <a:prstGeom prst="rect">
            <a:avLst/>
          </a:prstGeom>
          <a:solidFill>
            <a:srgbClr val="3399FF"/>
          </a:solidFill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1813467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478133563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182880" y="0"/>
            <a:ext cx="8778239" cy="6857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graphicFrame>
        <p:nvGraphicFramePr>
          <p:cNvPr id="5" name="Содержимое 4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428596" y="285725"/>
          <a:ext cx="8358246" cy="6172215"/>
        </p:xfrm>
        <a:graphic>
          <a:graphicData uri="http://schemas.openxmlformats.org/drawingml/2006/table">
            <a:tbl>
              <a:tblPr firstRow="0" firstCol="0" lastRow="0" lastCol="0" bandRow="0" bandCol="0"/>
              <a:tblGrid>
                <a:gridCol w="671983"/>
                <a:gridCol w="3757173"/>
                <a:gridCol w="1928826"/>
                <a:gridCol w="2000265"/>
              </a:tblGrid>
              <a:tr h="702975">
                <a:tc gridSpan="4">
                  <a:txBody>
                    <a:bodyPr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Выберите подходящие вам </a:t>
                      </a: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утверждения </a:t>
                      </a:r>
                      <a:endParaRPr lang="ru-RU" sz="2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 </a:t>
                      </a: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подсчитайте сумму баллов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</a:tr>
              <a:tr h="457020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endParaRPr lang="ru-RU" sz="2400" b="1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Утверждение </a:t>
                      </a:r>
                      <a:endParaRPr lang="ru-RU" sz="2400" b="1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 баллов </a:t>
                      </a:r>
                      <a:endParaRPr lang="ru-RU" sz="2400" b="1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балл </a:t>
                      </a:r>
                      <a:endParaRPr lang="ru-RU" sz="2400" b="1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457020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занятие я работал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активно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активно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669190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Своей работой на занятие я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доволен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доволен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457020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 это время я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устал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устал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457020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Моё настроение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стало хуже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стало лучше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550872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 rowSpan="4"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Материал занятия мне был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понятен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понятен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457020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бесполезен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полезен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457020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скучен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интересен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457020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труден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труден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  <a:tr h="1021492"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Связь занятия с другими науками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заметна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>
                  <a:txBody>
                    <a:bodyPr/>
                    <a:p>
                      <a:pPr>
                        <a:spcAft>
                          <a:spcPts val="0"/>
                        </a:spcAft>
                        <a:defRPr/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заметна </a:t>
                      </a:r>
                      <a:endParaRPr lang="ru-RU" sz="2400">
                        <a:latin typeface="Textbook New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</a:tr>
            </a:tbl>
          </a:graphicData>
        </a:graphic>
      </p:graphicFrame>
      <p:sp>
        <p:nvSpPr>
          <p:cNvPr id="1027" name="AutoShape 3" hidden="0"/>
          <p:cNvSpPr>
            <a:spLocks noChangeShapeType="1"/>
          </p:cNvSpPr>
          <p:nvPr isPhoto="0" userDrawn="0"/>
        </p:nvSpPr>
        <p:spPr bwMode="auto">
          <a:xfrm>
            <a:off x="-69850" y="454025"/>
            <a:ext cx="0" cy="79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Р7-Офис/6.4.2.28</Application>
  <DocSecurity>0</DocSecurity>
  <PresentationFormat>Экран (4:3)</PresentationFormat>
  <Paragraphs>0</Paragraphs>
  <Slides>8</Slides>
  <Notes>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внеурочной деятельности</dc:title>
  <dc:subject/>
  <dc:creator>1</dc:creator>
  <cp:keywords/>
  <dc:description/>
  <dc:identifier/>
  <dc:language/>
  <cp:lastModifiedBy/>
  <cp:revision>5</cp:revision>
  <dcterms:created xsi:type="dcterms:W3CDTF">2022-11-24T18:21:32Z</dcterms:created>
  <dcterms:modified xsi:type="dcterms:W3CDTF">2022-12-08T12:25:34Z</dcterms:modified>
  <cp:category/>
  <cp:contentStatus/>
  <cp:version/>
</cp:coreProperties>
</file>